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gavilan.edu\dfs\groups\Research\!PJW%20Docs\Ad%20hoc%20Research%20Project%20Requests\2017.06.09%20Transfer%20Update\2017.06.09%20Transfer%20Upda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d.gavilan.edu\dfs\groups\Research\!PJW%20Docs\Ad%20hoc%20Research%20Project%20Requests\2017.06.09%20Transfer%20Update\2017.06.09%20Transfer%20Update%20CSU%20Ethniciti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ysClr val="windowText" lastClr="000000"/>
                </a:solidFill>
              </a:rPr>
              <a:t>Transfer Totals by University System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'2017.06.09 Transfer Update'!$A$2</c:f>
              <c:strCache>
                <c:ptCount val="1"/>
                <c:pt idx="0">
                  <c:v>California State Univ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Update'!$B$1:$K$1</c:f>
              <c:strCache>
                <c:ptCount val="10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</c:strCache>
            </c:strRef>
          </c:cat>
          <c:val>
            <c:numRef>
              <c:f>'2017.06.09 Transfer Update'!$B$2:$K$2</c:f>
              <c:numCache>
                <c:formatCode>General</c:formatCode>
                <c:ptCount val="10"/>
                <c:pt idx="0">
                  <c:v>152</c:v>
                </c:pt>
                <c:pt idx="1">
                  <c:v>181</c:v>
                </c:pt>
                <c:pt idx="2">
                  <c:v>158</c:v>
                </c:pt>
                <c:pt idx="3">
                  <c:v>118</c:v>
                </c:pt>
                <c:pt idx="4">
                  <c:v>255</c:v>
                </c:pt>
                <c:pt idx="5">
                  <c:v>207</c:v>
                </c:pt>
                <c:pt idx="6">
                  <c:v>161</c:v>
                </c:pt>
                <c:pt idx="7">
                  <c:v>259</c:v>
                </c:pt>
                <c:pt idx="8">
                  <c:v>246</c:v>
                </c:pt>
                <c:pt idx="9">
                  <c:v>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2F-4BB4-A302-AB46DB8174F2}"/>
            </c:ext>
          </c:extLst>
        </c:ser>
        <c:ser>
          <c:idx val="1"/>
          <c:order val="1"/>
          <c:tx>
            <c:strRef>
              <c:f>'2017.06.09 Transfer Update'!$A$3</c:f>
              <c:strCache>
                <c:ptCount val="1"/>
                <c:pt idx="0">
                  <c:v>In-State-Private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Update'!$B$1:$K$1</c:f>
              <c:strCache>
                <c:ptCount val="10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</c:strCache>
            </c:strRef>
          </c:cat>
          <c:val>
            <c:numRef>
              <c:f>'2017.06.09 Transfer Update'!$B$3:$K$3</c:f>
              <c:numCache>
                <c:formatCode>General</c:formatCode>
                <c:ptCount val="10"/>
                <c:pt idx="0">
                  <c:v>15</c:v>
                </c:pt>
                <c:pt idx="1">
                  <c:v>18</c:v>
                </c:pt>
                <c:pt idx="2">
                  <c:v>20</c:v>
                </c:pt>
                <c:pt idx="3">
                  <c:v>23</c:v>
                </c:pt>
                <c:pt idx="4">
                  <c:v>30</c:v>
                </c:pt>
                <c:pt idx="5">
                  <c:v>40</c:v>
                </c:pt>
                <c:pt idx="6">
                  <c:v>41</c:v>
                </c:pt>
                <c:pt idx="7">
                  <c:v>28</c:v>
                </c:pt>
                <c:pt idx="8">
                  <c:v>45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2F-4BB4-A302-AB46DB8174F2}"/>
            </c:ext>
          </c:extLst>
        </c:ser>
        <c:ser>
          <c:idx val="2"/>
          <c:order val="2"/>
          <c:tx>
            <c:strRef>
              <c:f>'2017.06.09 Transfer Update'!$A$4</c:f>
              <c:strCache>
                <c:ptCount val="1"/>
                <c:pt idx="0">
                  <c:v>Out-of-State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Update'!$B$1:$K$1</c:f>
              <c:strCache>
                <c:ptCount val="10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</c:strCache>
            </c:strRef>
          </c:cat>
          <c:val>
            <c:numRef>
              <c:f>'2017.06.09 Transfer Update'!$B$4:$K$4</c:f>
              <c:numCache>
                <c:formatCode>General</c:formatCode>
                <c:ptCount val="10"/>
                <c:pt idx="0">
                  <c:v>31</c:v>
                </c:pt>
                <c:pt idx="1">
                  <c:v>56</c:v>
                </c:pt>
                <c:pt idx="2">
                  <c:v>52</c:v>
                </c:pt>
                <c:pt idx="3">
                  <c:v>67</c:v>
                </c:pt>
                <c:pt idx="4">
                  <c:v>60</c:v>
                </c:pt>
                <c:pt idx="5">
                  <c:v>54</c:v>
                </c:pt>
                <c:pt idx="6">
                  <c:v>71</c:v>
                </c:pt>
                <c:pt idx="7">
                  <c:v>79</c:v>
                </c:pt>
                <c:pt idx="8">
                  <c:v>77</c:v>
                </c:pt>
                <c:pt idx="9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2F-4BB4-A302-AB46DB8174F2}"/>
            </c:ext>
          </c:extLst>
        </c:ser>
        <c:ser>
          <c:idx val="3"/>
          <c:order val="3"/>
          <c:tx>
            <c:strRef>
              <c:f>'2017.06.09 Transfer Update'!$A$5</c:f>
              <c:strCache>
                <c:ptCount val="1"/>
                <c:pt idx="0">
                  <c:v>Univ of California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Update'!$B$1:$K$1</c:f>
              <c:strCache>
                <c:ptCount val="10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</c:strCache>
            </c:strRef>
          </c:cat>
          <c:val>
            <c:numRef>
              <c:f>'2017.06.09 Transfer Update'!$B$5:$K$5</c:f>
              <c:numCache>
                <c:formatCode>General</c:formatCode>
                <c:ptCount val="10"/>
                <c:pt idx="0">
                  <c:v>22</c:v>
                </c:pt>
                <c:pt idx="1">
                  <c:v>26</c:v>
                </c:pt>
                <c:pt idx="2">
                  <c:v>17</c:v>
                </c:pt>
                <c:pt idx="3">
                  <c:v>15</c:v>
                </c:pt>
                <c:pt idx="4">
                  <c:v>30</c:v>
                </c:pt>
                <c:pt idx="5">
                  <c:v>23</c:v>
                </c:pt>
                <c:pt idx="6">
                  <c:v>25</c:v>
                </c:pt>
                <c:pt idx="7">
                  <c:v>25</c:v>
                </c:pt>
                <c:pt idx="8">
                  <c:v>28</c:v>
                </c:pt>
                <c:pt idx="9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32F-4BB4-A302-AB46DB8174F2}"/>
            </c:ext>
          </c:extLst>
        </c:ser>
        <c:ser>
          <c:idx val="4"/>
          <c:order val="4"/>
          <c:tx>
            <c:strRef>
              <c:f>'2017.06.09 Transfer Update'!$A$6</c:f>
              <c:strCache>
                <c:ptCount val="1"/>
                <c:pt idx="0">
                  <c:v>Total Transfers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Update'!$B$1:$K$1</c:f>
              <c:strCache>
                <c:ptCount val="10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</c:strCache>
            </c:strRef>
          </c:cat>
          <c:val>
            <c:numRef>
              <c:f>'2017.06.09 Transfer Update'!$B$6:$K$6</c:f>
              <c:numCache>
                <c:formatCode>General</c:formatCode>
                <c:ptCount val="10"/>
                <c:pt idx="0">
                  <c:v>220</c:v>
                </c:pt>
                <c:pt idx="1">
                  <c:v>281</c:v>
                </c:pt>
                <c:pt idx="2">
                  <c:v>247</c:v>
                </c:pt>
                <c:pt idx="3">
                  <c:v>223</c:v>
                </c:pt>
                <c:pt idx="4">
                  <c:v>375</c:v>
                </c:pt>
                <c:pt idx="5">
                  <c:v>324</c:v>
                </c:pt>
                <c:pt idx="6">
                  <c:v>298</c:v>
                </c:pt>
                <c:pt idx="7">
                  <c:v>391</c:v>
                </c:pt>
                <c:pt idx="8">
                  <c:v>396</c:v>
                </c:pt>
                <c:pt idx="9">
                  <c:v>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32F-4BB4-A302-AB46DB817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3652960"/>
        <c:axId val="373651712"/>
      </c:lineChart>
      <c:catAx>
        <c:axId val="37365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51712"/>
        <c:crosses val="autoZero"/>
        <c:auto val="1"/>
        <c:lblAlgn val="ctr"/>
        <c:lblOffset val="100"/>
        <c:noMultiLvlLbl val="0"/>
      </c:catAx>
      <c:valAx>
        <c:axId val="37365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ysClr val="windowText" lastClr="000000"/>
                    </a:solidFill>
                  </a:rPr>
                  <a:t>Headcount</a:t>
                </a:r>
              </a:p>
            </c:rich>
          </c:tx>
          <c:layout>
            <c:manualLayout>
              <c:xMode val="edge"/>
              <c:yMode val="edge"/>
              <c:x val="9.9952938005198583E-2"/>
              <c:y val="0.357774004758252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6529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>
                <a:solidFill>
                  <a:sysClr val="windowText" lastClr="000000"/>
                </a:solidFill>
              </a:rPr>
              <a:t>Transfers to CSU by Ethnicity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535098823008255"/>
          <c:y val="0.11726747431772651"/>
          <c:w val="0.63317471531336944"/>
          <c:h val="0.73169698606565248"/>
        </c:manualLayout>
      </c:layout>
      <c:lineChart>
        <c:grouping val="standard"/>
        <c:varyColors val="0"/>
        <c:ser>
          <c:idx val="0"/>
          <c:order val="0"/>
          <c:tx>
            <c:strRef>
              <c:f>'2017.06.09 Transfer Update CSU '!$A$2</c:f>
              <c:strCache>
                <c:ptCount val="1"/>
                <c:pt idx="0">
                  <c:v>African Am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'!$B$2:$L$2</c:f>
              <c:numCache>
                <c:formatCode>General</c:formatCode>
                <c:ptCount val="11"/>
                <c:pt idx="0">
                  <c:v>5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  <c:pt idx="7">
                  <c:v>6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0C-4095-8830-44988DC5D2DD}"/>
            </c:ext>
          </c:extLst>
        </c:ser>
        <c:ser>
          <c:idx val="1"/>
          <c:order val="1"/>
          <c:tx>
            <c:strRef>
              <c:f>'2017.06.09 Transfer Update CSU '!$A$3</c:f>
              <c:strCache>
                <c:ptCount val="1"/>
                <c:pt idx="0">
                  <c:v>Asian Am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'!$B$3:$L$3</c:f>
              <c:numCache>
                <c:formatCode>General</c:formatCode>
                <c:ptCount val="11"/>
                <c:pt idx="0">
                  <c:v>9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8</c:v>
                </c:pt>
                <c:pt idx="5">
                  <c:v>7</c:v>
                </c:pt>
                <c:pt idx="6">
                  <c:v>8</c:v>
                </c:pt>
                <c:pt idx="7">
                  <c:v>13</c:v>
                </c:pt>
                <c:pt idx="8">
                  <c:v>4</c:v>
                </c:pt>
                <c:pt idx="9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0C-4095-8830-44988DC5D2DD}"/>
            </c:ext>
          </c:extLst>
        </c:ser>
        <c:ser>
          <c:idx val="2"/>
          <c:order val="2"/>
          <c:tx>
            <c:strRef>
              <c:f>'2017.06.09 Transfer Update CSU '!$A$4</c:f>
              <c:strCache>
                <c:ptCount val="1"/>
                <c:pt idx="0">
                  <c:v>Hispanic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'!$B$4:$L$4</c:f>
              <c:numCache>
                <c:formatCode>General</c:formatCode>
                <c:ptCount val="11"/>
                <c:pt idx="0">
                  <c:v>52</c:v>
                </c:pt>
                <c:pt idx="1">
                  <c:v>70</c:v>
                </c:pt>
                <c:pt idx="2">
                  <c:v>53</c:v>
                </c:pt>
                <c:pt idx="3">
                  <c:v>47</c:v>
                </c:pt>
                <c:pt idx="4">
                  <c:v>120</c:v>
                </c:pt>
                <c:pt idx="5">
                  <c:v>101</c:v>
                </c:pt>
                <c:pt idx="6">
                  <c:v>86</c:v>
                </c:pt>
                <c:pt idx="7">
                  <c:v>138</c:v>
                </c:pt>
                <c:pt idx="8">
                  <c:v>132</c:v>
                </c:pt>
                <c:pt idx="9">
                  <c:v>126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0C-4095-8830-44988DC5D2DD}"/>
            </c:ext>
          </c:extLst>
        </c:ser>
        <c:ser>
          <c:idx val="3"/>
          <c:order val="3"/>
          <c:tx>
            <c:strRef>
              <c:f>'2017.06.09 Transfer Update CSU '!$A$5</c:f>
              <c:strCache>
                <c:ptCount val="1"/>
                <c:pt idx="0">
                  <c:v>Native Am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'!$B$5:$L$5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0C-4095-8830-44988DC5D2DD}"/>
            </c:ext>
          </c:extLst>
        </c:ser>
        <c:ser>
          <c:idx val="4"/>
          <c:order val="4"/>
          <c:tx>
            <c:strRef>
              <c:f>'2017.06.09 Transfer Update CSU '!$A$6</c:f>
              <c:strCache>
                <c:ptCount val="1"/>
                <c:pt idx="0">
                  <c:v>Non-Resident Alien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'!$B$6:$L$6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7</c:v>
                </c:pt>
                <c:pt idx="8">
                  <c:v>12</c:v>
                </c:pt>
                <c:pt idx="9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0C-4095-8830-44988DC5D2DD}"/>
            </c:ext>
          </c:extLst>
        </c:ser>
        <c:ser>
          <c:idx val="5"/>
          <c:order val="5"/>
          <c:tx>
            <c:strRef>
              <c:f>'2017.06.09 Transfer Update CSU '!$A$7</c:f>
              <c:strCache>
                <c:ptCount val="1"/>
                <c:pt idx="0">
                  <c:v>Pacific Islander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'!$B$7:$L$7</c:f>
              <c:numCache>
                <c:formatCode>General</c:formatCode>
                <c:ptCount val="11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D0C-4095-8830-44988DC5D2DD}"/>
            </c:ext>
          </c:extLst>
        </c:ser>
        <c:ser>
          <c:idx val="6"/>
          <c:order val="6"/>
          <c:tx>
            <c:strRef>
              <c:f>'2017.06.09 Transfer Update CSU '!$A$8</c:f>
              <c:strCache>
                <c:ptCount val="1"/>
                <c:pt idx="0">
                  <c:v>Two or More Races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'!$B$8:$L$8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12</c:v>
                </c:pt>
                <c:pt idx="5">
                  <c:v>6</c:v>
                </c:pt>
                <c:pt idx="6">
                  <c:v>7</c:v>
                </c:pt>
                <c:pt idx="7">
                  <c:v>9</c:v>
                </c:pt>
                <c:pt idx="8">
                  <c:v>9</c:v>
                </c:pt>
                <c:pt idx="9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D0C-4095-8830-44988DC5D2DD}"/>
            </c:ext>
          </c:extLst>
        </c:ser>
        <c:ser>
          <c:idx val="7"/>
          <c:order val="7"/>
          <c:tx>
            <c:strRef>
              <c:f>'2017.06.09 Transfer Update CSU '!$A$9</c:f>
              <c:strCache>
                <c:ptCount val="1"/>
                <c:pt idx="0">
                  <c:v>Unknown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'!$B$9:$L$9</c:f>
              <c:numCache>
                <c:formatCode>General</c:formatCode>
                <c:ptCount val="11"/>
                <c:pt idx="0">
                  <c:v>21</c:v>
                </c:pt>
                <c:pt idx="1">
                  <c:v>32</c:v>
                </c:pt>
                <c:pt idx="2">
                  <c:v>23</c:v>
                </c:pt>
                <c:pt idx="3">
                  <c:v>22</c:v>
                </c:pt>
                <c:pt idx="4">
                  <c:v>24</c:v>
                </c:pt>
                <c:pt idx="5">
                  <c:v>14</c:v>
                </c:pt>
                <c:pt idx="6">
                  <c:v>9</c:v>
                </c:pt>
                <c:pt idx="7">
                  <c:v>22</c:v>
                </c:pt>
                <c:pt idx="8">
                  <c:v>21</c:v>
                </c:pt>
                <c:pt idx="9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D0C-4095-8830-44988DC5D2DD}"/>
            </c:ext>
          </c:extLst>
        </c:ser>
        <c:ser>
          <c:idx val="8"/>
          <c:order val="8"/>
          <c:tx>
            <c:strRef>
              <c:f>'2017.06.09 Transfer Update CSU '!$A$10</c:f>
              <c:strCache>
                <c:ptCount val="1"/>
                <c:pt idx="0">
                  <c:v>White, Non-Latino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3">
                    <a:lumMod val="60000"/>
                  </a:schemeClr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cat>
            <c:strRef>
              <c:f>'2017.06.09 Transfer Update CSU '!$B$1:$L$1</c:f>
              <c:strCache>
                <c:ptCount val="11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  <c:pt idx="7">
                  <c:v>2013-14</c:v>
                </c:pt>
                <c:pt idx="8">
                  <c:v>2014-15</c:v>
                </c:pt>
                <c:pt idx="9">
                  <c:v>2015-16</c:v>
                </c:pt>
                <c:pt idx="10">
                  <c:v> </c:v>
                </c:pt>
              </c:strCache>
            </c:strRef>
          </c:cat>
          <c:val>
            <c:numRef>
              <c:f>'2017.06.09 Transfer Update CSU '!$B$10:$L$10</c:f>
              <c:numCache>
                <c:formatCode>General</c:formatCode>
                <c:ptCount val="11"/>
                <c:pt idx="0">
                  <c:v>64</c:v>
                </c:pt>
                <c:pt idx="1">
                  <c:v>60</c:v>
                </c:pt>
                <c:pt idx="2">
                  <c:v>71</c:v>
                </c:pt>
                <c:pt idx="3">
                  <c:v>40</c:v>
                </c:pt>
                <c:pt idx="4">
                  <c:v>83</c:v>
                </c:pt>
                <c:pt idx="5">
                  <c:v>69</c:v>
                </c:pt>
                <c:pt idx="6">
                  <c:v>46</c:v>
                </c:pt>
                <c:pt idx="7">
                  <c:v>63</c:v>
                </c:pt>
                <c:pt idx="8">
                  <c:v>63</c:v>
                </c:pt>
                <c:pt idx="9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D0C-4095-8830-44988DC5D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058336"/>
        <c:axId val="349059168"/>
      </c:lineChart>
      <c:catAx>
        <c:axId val="34905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059168"/>
        <c:crosses val="autoZero"/>
        <c:auto val="1"/>
        <c:lblAlgn val="ctr"/>
        <c:lblOffset val="100"/>
        <c:noMultiLvlLbl val="0"/>
      </c:catAx>
      <c:valAx>
        <c:axId val="34905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ysClr val="windowText" lastClr="000000"/>
                    </a:solidFill>
                  </a:rPr>
                  <a:t>Headcount</a:t>
                </a:r>
              </a:p>
            </c:rich>
          </c:tx>
          <c:layout>
            <c:manualLayout>
              <c:xMode val="edge"/>
              <c:yMode val="edge"/>
              <c:x val="2.9808048766116018E-2"/>
              <c:y val="0.38811522253329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905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9"/>
        <c:delete val="1"/>
      </c:legendEntry>
      <c:legendEntry>
        <c:idx val="1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7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4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2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0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2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8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9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0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8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C77F8-7910-4A40-B4F1-46F4FB163C8A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A48F3-26F9-4D7F-8F25-FC7335C67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4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6027003"/>
            <a:ext cx="10461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GavDATA Transfers Tool</a:t>
            </a:r>
          </a:p>
          <a:p>
            <a:endParaRPr lang="en-US" sz="400" dirty="0"/>
          </a:p>
          <a:p>
            <a:r>
              <a:rPr lang="en-US" sz="1400" b="1" cap="small" dirty="0" smtClean="0"/>
              <a:t>Gavilan College | Office of Institutional Research</a:t>
            </a:r>
            <a:endParaRPr lang="en-US" sz="1400" b="1" cap="small" dirty="0"/>
          </a:p>
          <a:p>
            <a:r>
              <a:rPr lang="en-US" sz="1400" i="1" dirty="0" smtClean="0"/>
              <a:t>“Institutional Research: Use it for good, never for evil.”</a:t>
            </a:r>
            <a:endParaRPr lang="en-US" sz="1400" i="1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926207"/>
              </p:ext>
            </p:extLst>
          </p:nvPr>
        </p:nvGraphicFramePr>
        <p:xfrm>
          <a:off x="2070008" y="0"/>
          <a:ext cx="9117945" cy="602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70329" y="2351782"/>
            <a:ext cx="212463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Trend Line: </a:t>
            </a:r>
          </a:p>
          <a:p>
            <a:endParaRPr lang="en-US" sz="1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Overall transfers up about 35% over ten years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29" y="105556"/>
            <a:ext cx="2573922" cy="72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6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041451"/>
              </p:ext>
            </p:extLst>
          </p:nvPr>
        </p:nvGraphicFramePr>
        <p:xfrm>
          <a:off x="2048436" y="-1"/>
          <a:ext cx="9551893" cy="602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027003"/>
            <a:ext cx="10461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GavDATA Transfers Tool</a:t>
            </a:r>
          </a:p>
          <a:p>
            <a:endParaRPr lang="en-US" sz="400" dirty="0"/>
          </a:p>
          <a:p>
            <a:r>
              <a:rPr lang="en-US" sz="1400" b="1" cap="small" dirty="0" smtClean="0"/>
              <a:t>Gavilan College | Office of Institutional Research</a:t>
            </a:r>
            <a:endParaRPr lang="en-US" sz="1400" b="1" cap="small" dirty="0"/>
          </a:p>
          <a:p>
            <a:r>
              <a:rPr lang="en-US" sz="1400" i="1" dirty="0" smtClean="0"/>
              <a:t>“Institutional Research: Use it for good, never for evil.”</a:t>
            </a:r>
            <a:endParaRPr lang="en-US" sz="1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98613" y="2351782"/>
            <a:ext cx="212463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Trend Line: </a:t>
            </a:r>
          </a:p>
          <a:p>
            <a:endParaRPr lang="en-US" sz="1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Hispanic transfers to CSU about 60% over ten years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29" y="105556"/>
            <a:ext cx="2573922" cy="72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04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87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Gavilan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Wruck</dc:creator>
  <cp:lastModifiedBy>Peter Wruck</cp:lastModifiedBy>
  <cp:revision>9</cp:revision>
  <dcterms:created xsi:type="dcterms:W3CDTF">2017-06-09T16:04:30Z</dcterms:created>
  <dcterms:modified xsi:type="dcterms:W3CDTF">2017-06-09T16:51:08Z</dcterms:modified>
</cp:coreProperties>
</file>